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65" r:id="rId5"/>
    <p:sldId id="259" r:id="rId6"/>
    <p:sldId id="264" r:id="rId7"/>
    <p:sldId id="260" r:id="rId8"/>
    <p:sldId id="261" r:id="rId9"/>
    <p:sldId id="262"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6" autoAdjust="0"/>
    <p:restoredTop sz="77510" autoAdjust="0"/>
  </p:normalViewPr>
  <p:slideViewPr>
    <p:cSldViewPr snapToGrid="0">
      <p:cViewPr varScale="1">
        <p:scale>
          <a:sx n="110" d="100"/>
          <a:sy n="110" d="100"/>
        </p:scale>
        <p:origin x="76"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Hamilton" userId="3c1ad95b12bac967" providerId="LiveId" clId="{D06B027D-0BB6-43B2-94E8-979131FA9B73}"/>
    <pc:docChg chg="undo redo custSel addSld delSld modSld">
      <pc:chgData name="Thomas Hamilton" userId="3c1ad95b12bac967" providerId="LiveId" clId="{D06B027D-0BB6-43B2-94E8-979131FA9B73}" dt="2023-04-19T03:20:13.327" v="6520" actId="20577"/>
      <pc:docMkLst>
        <pc:docMk/>
      </pc:docMkLst>
      <pc:sldChg chg="modSp mod">
        <pc:chgData name="Thomas Hamilton" userId="3c1ad95b12bac967" providerId="LiveId" clId="{D06B027D-0BB6-43B2-94E8-979131FA9B73}" dt="2023-04-19T03:16:14.037" v="6097" actId="20577"/>
        <pc:sldMkLst>
          <pc:docMk/>
          <pc:sldMk cId="3108398757" sldId="256"/>
        </pc:sldMkLst>
        <pc:spChg chg="mod">
          <ac:chgData name="Thomas Hamilton" userId="3c1ad95b12bac967" providerId="LiveId" clId="{D06B027D-0BB6-43B2-94E8-979131FA9B73}" dt="2023-04-19T03:16:14.037" v="6097" actId="20577"/>
          <ac:spMkLst>
            <pc:docMk/>
            <pc:sldMk cId="3108398757" sldId="256"/>
            <ac:spMk id="2" creationId="{5594B682-DE91-F553-6BB1-2DD8D555CB35}"/>
          </ac:spMkLst>
        </pc:spChg>
      </pc:sldChg>
      <pc:sldChg chg="modSp mod modNotesTx">
        <pc:chgData name="Thomas Hamilton" userId="3c1ad95b12bac967" providerId="LiveId" clId="{D06B027D-0BB6-43B2-94E8-979131FA9B73}" dt="2023-04-19T02:19:43.822" v="395" actId="20577"/>
        <pc:sldMkLst>
          <pc:docMk/>
          <pc:sldMk cId="4111703989" sldId="257"/>
        </pc:sldMkLst>
        <pc:spChg chg="mod">
          <ac:chgData name="Thomas Hamilton" userId="3c1ad95b12bac967" providerId="LiveId" clId="{D06B027D-0BB6-43B2-94E8-979131FA9B73}" dt="2023-04-19T02:17:45.501" v="40" actId="20577"/>
          <ac:spMkLst>
            <pc:docMk/>
            <pc:sldMk cId="4111703989" sldId="257"/>
            <ac:spMk id="3" creationId="{3C41C3F3-ABE4-A811-9445-B096B49C022D}"/>
          </ac:spMkLst>
        </pc:spChg>
      </pc:sldChg>
      <pc:sldChg chg="addSp delSp modSp new mod modClrScheme chgLayout modNotesTx">
        <pc:chgData name="Thomas Hamilton" userId="3c1ad95b12bac967" providerId="LiveId" clId="{D06B027D-0BB6-43B2-94E8-979131FA9B73}" dt="2023-04-19T03:07:22.210" v="4934" actId="20577"/>
        <pc:sldMkLst>
          <pc:docMk/>
          <pc:sldMk cId="633553062" sldId="258"/>
        </pc:sldMkLst>
        <pc:spChg chg="del mod ord">
          <ac:chgData name="Thomas Hamilton" userId="3c1ad95b12bac967" providerId="LiveId" clId="{D06B027D-0BB6-43B2-94E8-979131FA9B73}" dt="2023-04-19T02:20:05.344" v="397" actId="700"/>
          <ac:spMkLst>
            <pc:docMk/>
            <pc:sldMk cId="633553062" sldId="258"/>
            <ac:spMk id="2" creationId="{0F95F0FF-847B-5928-D84E-BA2E28062CFA}"/>
          </ac:spMkLst>
        </pc:spChg>
        <pc:spChg chg="del mod ord">
          <ac:chgData name="Thomas Hamilton" userId="3c1ad95b12bac967" providerId="LiveId" clId="{D06B027D-0BB6-43B2-94E8-979131FA9B73}" dt="2023-04-19T02:20:05.344" v="397" actId="700"/>
          <ac:spMkLst>
            <pc:docMk/>
            <pc:sldMk cId="633553062" sldId="258"/>
            <ac:spMk id="3" creationId="{1F18FAAB-62C4-9D84-A7E3-E8DE090EE777}"/>
          </ac:spMkLst>
        </pc:spChg>
        <pc:spChg chg="add mod ord">
          <ac:chgData name="Thomas Hamilton" userId="3c1ad95b12bac967" providerId="LiveId" clId="{D06B027D-0BB6-43B2-94E8-979131FA9B73}" dt="2023-04-19T02:21:34.623" v="428" actId="20577"/>
          <ac:spMkLst>
            <pc:docMk/>
            <pc:sldMk cId="633553062" sldId="258"/>
            <ac:spMk id="4" creationId="{01B116AE-5057-65CB-EC2E-AE10318773CF}"/>
          </ac:spMkLst>
        </pc:spChg>
        <pc:spChg chg="add mod ord">
          <ac:chgData name="Thomas Hamilton" userId="3c1ad95b12bac967" providerId="LiveId" clId="{D06B027D-0BB6-43B2-94E8-979131FA9B73}" dt="2023-04-19T02:41:39.507" v="2121" actId="27636"/>
          <ac:spMkLst>
            <pc:docMk/>
            <pc:sldMk cId="633553062" sldId="258"/>
            <ac:spMk id="5" creationId="{D69684CA-DA6E-3F54-9D5B-436C94D53BE1}"/>
          </ac:spMkLst>
        </pc:spChg>
        <pc:spChg chg="add del mod ord">
          <ac:chgData name="Thomas Hamilton" userId="3c1ad95b12bac967" providerId="LiveId" clId="{D06B027D-0BB6-43B2-94E8-979131FA9B73}" dt="2023-04-19T02:21:44.276" v="429"/>
          <ac:spMkLst>
            <pc:docMk/>
            <pc:sldMk cId="633553062" sldId="258"/>
            <ac:spMk id="6" creationId="{9783ADB0-40CD-E830-EBA3-BF5EE5F8D073}"/>
          </ac:spMkLst>
        </pc:spChg>
        <pc:picChg chg="add mod">
          <ac:chgData name="Thomas Hamilton" userId="3c1ad95b12bac967" providerId="LiveId" clId="{D06B027D-0BB6-43B2-94E8-979131FA9B73}" dt="2023-04-19T02:21:44.276" v="429"/>
          <ac:picMkLst>
            <pc:docMk/>
            <pc:sldMk cId="633553062" sldId="258"/>
            <ac:picMk id="7" creationId="{B657FE09-9BAC-F9E3-6456-C715A2D9AF1B}"/>
          </ac:picMkLst>
        </pc:picChg>
      </pc:sldChg>
      <pc:sldChg chg="addSp delSp modSp new mod modNotesTx">
        <pc:chgData name="Thomas Hamilton" userId="3c1ad95b12bac967" providerId="LiveId" clId="{D06B027D-0BB6-43B2-94E8-979131FA9B73}" dt="2023-04-19T02:54:46.655" v="3016" actId="14100"/>
        <pc:sldMkLst>
          <pc:docMk/>
          <pc:sldMk cId="1722928409" sldId="259"/>
        </pc:sldMkLst>
        <pc:spChg chg="mod">
          <ac:chgData name="Thomas Hamilton" userId="3c1ad95b12bac967" providerId="LiveId" clId="{D06B027D-0BB6-43B2-94E8-979131FA9B73}" dt="2023-04-19T02:30:34.777" v="1130" actId="20577"/>
          <ac:spMkLst>
            <pc:docMk/>
            <pc:sldMk cId="1722928409" sldId="259"/>
            <ac:spMk id="2" creationId="{9AD12BFC-854B-5BAF-66CA-DF2600AA0A7D}"/>
          </ac:spMkLst>
        </pc:spChg>
        <pc:spChg chg="add del">
          <ac:chgData name="Thomas Hamilton" userId="3c1ad95b12bac967" providerId="LiveId" clId="{D06B027D-0BB6-43B2-94E8-979131FA9B73}" dt="2023-04-19T02:29:23.804" v="1103"/>
          <ac:spMkLst>
            <pc:docMk/>
            <pc:sldMk cId="1722928409" sldId="259"/>
            <ac:spMk id="3" creationId="{E5DA41F2-9F34-F947-4BAD-AC0C4D7FD4D4}"/>
          </ac:spMkLst>
        </pc:spChg>
        <pc:spChg chg="mod">
          <ac:chgData name="Thomas Hamilton" userId="3c1ad95b12bac967" providerId="LiveId" clId="{D06B027D-0BB6-43B2-94E8-979131FA9B73}" dt="2023-04-19T02:34:32.445" v="1577" actId="20577"/>
          <ac:spMkLst>
            <pc:docMk/>
            <pc:sldMk cId="1722928409" sldId="259"/>
            <ac:spMk id="4" creationId="{CC0D7BCE-DA79-E4D1-EF9A-CF71FB2B74A1}"/>
          </ac:spMkLst>
        </pc:spChg>
        <pc:picChg chg="add del mod">
          <ac:chgData name="Thomas Hamilton" userId="3c1ad95b12bac967" providerId="LiveId" clId="{D06B027D-0BB6-43B2-94E8-979131FA9B73}" dt="2023-04-19T02:29:23.781" v="1102"/>
          <ac:picMkLst>
            <pc:docMk/>
            <pc:sldMk cId="1722928409" sldId="259"/>
            <ac:picMk id="5" creationId="{F59D6D6D-9564-68A3-B9DB-371FBE8997E9}"/>
          </ac:picMkLst>
        </pc:picChg>
        <pc:picChg chg="add mod">
          <ac:chgData name="Thomas Hamilton" userId="3c1ad95b12bac967" providerId="LiveId" clId="{D06B027D-0BB6-43B2-94E8-979131FA9B73}" dt="2023-04-19T02:54:46.655" v="3016" actId="14100"/>
          <ac:picMkLst>
            <pc:docMk/>
            <pc:sldMk cId="1722928409" sldId="259"/>
            <ac:picMk id="1026" creationId="{B98315E3-A54F-9EC4-9CE7-EA44F9066B9A}"/>
          </ac:picMkLst>
        </pc:picChg>
      </pc:sldChg>
      <pc:sldChg chg="modSp new mod modNotesTx">
        <pc:chgData name="Thomas Hamilton" userId="3c1ad95b12bac967" providerId="LiveId" clId="{D06B027D-0BB6-43B2-94E8-979131FA9B73}" dt="2023-04-19T02:50:07.910" v="2724" actId="20577"/>
        <pc:sldMkLst>
          <pc:docMk/>
          <pc:sldMk cId="2533065113" sldId="260"/>
        </pc:sldMkLst>
        <pc:spChg chg="mod">
          <ac:chgData name="Thomas Hamilton" userId="3c1ad95b12bac967" providerId="LiveId" clId="{D06B027D-0BB6-43B2-94E8-979131FA9B73}" dt="2023-04-19T02:43:16.158" v="2139" actId="20577"/>
          <ac:spMkLst>
            <pc:docMk/>
            <pc:sldMk cId="2533065113" sldId="260"/>
            <ac:spMk id="2" creationId="{86166EF5-8DAB-9E0F-CF9D-7929B3AE9E2E}"/>
          </ac:spMkLst>
        </pc:spChg>
        <pc:spChg chg="mod">
          <ac:chgData name="Thomas Hamilton" userId="3c1ad95b12bac967" providerId="LiveId" clId="{D06B027D-0BB6-43B2-94E8-979131FA9B73}" dt="2023-04-19T02:49:31.601" v="2629" actId="20577"/>
          <ac:spMkLst>
            <pc:docMk/>
            <pc:sldMk cId="2533065113" sldId="260"/>
            <ac:spMk id="3" creationId="{EC2D869B-09D9-A0F7-5647-74B05455E0AB}"/>
          </ac:spMkLst>
        </pc:spChg>
      </pc:sldChg>
      <pc:sldChg chg="new del">
        <pc:chgData name="Thomas Hamilton" userId="3c1ad95b12bac967" providerId="LiveId" clId="{D06B027D-0BB6-43B2-94E8-979131FA9B73}" dt="2023-04-19T02:47:29.820" v="2584" actId="680"/>
        <pc:sldMkLst>
          <pc:docMk/>
          <pc:sldMk cId="3461150581" sldId="261"/>
        </pc:sldMkLst>
      </pc:sldChg>
      <pc:sldChg chg="addSp delSp modSp new mod modNotesTx">
        <pc:chgData name="Thomas Hamilton" userId="3c1ad95b12bac967" providerId="LiveId" clId="{D06B027D-0BB6-43B2-94E8-979131FA9B73}" dt="2023-04-19T02:56:03.143" v="3386" actId="20577"/>
        <pc:sldMkLst>
          <pc:docMk/>
          <pc:sldMk cId="3950395313" sldId="261"/>
        </pc:sldMkLst>
        <pc:spChg chg="mod">
          <ac:chgData name="Thomas Hamilton" userId="3c1ad95b12bac967" providerId="LiveId" clId="{D06B027D-0BB6-43B2-94E8-979131FA9B73}" dt="2023-04-19T02:51:51.781" v="2727" actId="14100"/>
          <ac:spMkLst>
            <pc:docMk/>
            <pc:sldMk cId="3950395313" sldId="261"/>
            <ac:spMk id="2" creationId="{8C9CB92B-DA81-13E6-8381-DB33C0840713}"/>
          </ac:spMkLst>
        </pc:spChg>
        <pc:spChg chg="del mod">
          <ac:chgData name="Thomas Hamilton" userId="3c1ad95b12bac967" providerId="LiveId" clId="{D06B027D-0BB6-43B2-94E8-979131FA9B73}" dt="2023-04-19T02:51:58.276" v="2729"/>
          <ac:spMkLst>
            <pc:docMk/>
            <pc:sldMk cId="3950395313" sldId="261"/>
            <ac:spMk id="3" creationId="{9582E43A-96D3-7B55-0A28-525C4075945B}"/>
          </ac:spMkLst>
        </pc:spChg>
        <pc:spChg chg="mod">
          <ac:chgData name="Thomas Hamilton" userId="3c1ad95b12bac967" providerId="LiveId" clId="{D06B027D-0BB6-43B2-94E8-979131FA9B73}" dt="2023-04-19T02:54:33.174" v="3014" actId="20577"/>
          <ac:spMkLst>
            <pc:docMk/>
            <pc:sldMk cId="3950395313" sldId="261"/>
            <ac:spMk id="4" creationId="{34EDEBD3-83FC-782F-A597-72ED2F6D2660}"/>
          </ac:spMkLst>
        </pc:spChg>
        <pc:picChg chg="add mod">
          <ac:chgData name="Thomas Hamilton" userId="3c1ad95b12bac967" providerId="LiveId" clId="{D06B027D-0BB6-43B2-94E8-979131FA9B73}" dt="2023-04-19T02:54:40.008" v="3015" actId="14100"/>
          <ac:picMkLst>
            <pc:docMk/>
            <pc:sldMk cId="3950395313" sldId="261"/>
            <ac:picMk id="5" creationId="{F36ED6E3-1C4E-6213-8AE6-E99D86CF4F75}"/>
          </ac:picMkLst>
        </pc:picChg>
      </pc:sldChg>
      <pc:sldChg chg="modSp new mod modNotesTx">
        <pc:chgData name="Thomas Hamilton" userId="3c1ad95b12bac967" providerId="LiveId" clId="{D06B027D-0BB6-43B2-94E8-979131FA9B73}" dt="2023-04-19T03:05:12.738" v="4724" actId="20577"/>
        <pc:sldMkLst>
          <pc:docMk/>
          <pc:sldMk cId="2511245699" sldId="262"/>
        </pc:sldMkLst>
        <pc:spChg chg="mod">
          <ac:chgData name="Thomas Hamilton" userId="3c1ad95b12bac967" providerId="LiveId" clId="{D06B027D-0BB6-43B2-94E8-979131FA9B73}" dt="2023-04-19T02:56:36.561" v="3438" actId="20577"/>
          <ac:spMkLst>
            <pc:docMk/>
            <pc:sldMk cId="2511245699" sldId="262"/>
            <ac:spMk id="2" creationId="{7E21640F-3ED7-DB51-A4A4-5679C973E60B}"/>
          </ac:spMkLst>
        </pc:spChg>
        <pc:spChg chg="mod">
          <ac:chgData name="Thomas Hamilton" userId="3c1ad95b12bac967" providerId="LiveId" clId="{D06B027D-0BB6-43B2-94E8-979131FA9B73}" dt="2023-04-19T03:03:01.307" v="4255" actId="20577"/>
          <ac:spMkLst>
            <pc:docMk/>
            <pc:sldMk cId="2511245699" sldId="262"/>
            <ac:spMk id="3" creationId="{C11556E8-3388-82A6-E2C0-0CC49EC8F1D4}"/>
          </ac:spMkLst>
        </pc:spChg>
      </pc:sldChg>
      <pc:sldChg chg="modSp new mod">
        <pc:chgData name="Thomas Hamilton" userId="3c1ad95b12bac967" providerId="LiveId" clId="{D06B027D-0BB6-43B2-94E8-979131FA9B73}" dt="2023-04-19T03:02:12.631" v="4142" actId="20577"/>
        <pc:sldMkLst>
          <pc:docMk/>
          <pc:sldMk cId="226307474" sldId="263"/>
        </pc:sldMkLst>
        <pc:spChg chg="mod">
          <ac:chgData name="Thomas Hamilton" userId="3c1ad95b12bac967" providerId="LiveId" clId="{D06B027D-0BB6-43B2-94E8-979131FA9B73}" dt="2023-04-19T03:00:29.557" v="4131" actId="20577"/>
          <ac:spMkLst>
            <pc:docMk/>
            <pc:sldMk cId="226307474" sldId="263"/>
            <ac:spMk id="2" creationId="{EF06D173-ECC5-2BD5-80C6-A286E90C258B}"/>
          </ac:spMkLst>
        </pc:spChg>
        <pc:spChg chg="mod">
          <ac:chgData name="Thomas Hamilton" userId="3c1ad95b12bac967" providerId="LiveId" clId="{D06B027D-0BB6-43B2-94E8-979131FA9B73}" dt="2023-04-19T03:02:12.631" v="4142" actId="20577"/>
          <ac:spMkLst>
            <pc:docMk/>
            <pc:sldMk cId="226307474" sldId="263"/>
            <ac:spMk id="3" creationId="{321E81E4-840F-C013-A23D-6EF06ABD81AE}"/>
          </ac:spMkLst>
        </pc:spChg>
      </pc:sldChg>
      <pc:sldChg chg="modSp new mod modNotesTx">
        <pc:chgData name="Thomas Hamilton" userId="3c1ad95b12bac967" providerId="LiveId" clId="{D06B027D-0BB6-43B2-94E8-979131FA9B73}" dt="2023-04-19T03:13:14.408" v="5783" actId="20577"/>
        <pc:sldMkLst>
          <pc:docMk/>
          <pc:sldMk cId="4089848782" sldId="264"/>
        </pc:sldMkLst>
        <pc:spChg chg="mod">
          <ac:chgData name="Thomas Hamilton" userId="3c1ad95b12bac967" providerId="LiveId" clId="{D06B027D-0BB6-43B2-94E8-979131FA9B73}" dt="2023-04-19T03:06:51.107" v="4857" actId="20577"/>
          <ac:spMkLst>
            <pc:docMk/>
            <pc:sldMk cId="4089848782" sldId="264"/>
            <ac:spMk id="2" creationId="{E486000F-DCA0-50DA-478E-60D92E65B094}"/>
          </ac:spMkLst>
        </pc:spChg>
        <pc:spChg chg="mod">
          <ac:chgData name="Thomas Hamilton" userId="3c1ad95b12bac967" providerId="LiveId" clId="{D06B027D-0BB6-43B2-94E8-979131FA9B73}" dt="2023-04-19T03:10:18.255" v="5365" actId="403"/>
          <ac:spMkLst>
            <pc:docMk/>
            <pc:sldMk cId="4089848782" sldId="264"/>
            <ac:spMk id="3" creationId="{DEBBED6D-4DB5-CDB5-0166-79CB2FA042FE}"/>
          </ac:spMkLst>
        </pc:spChg>
      </pc:sldChg>
      <pc:sldChg chg="addSp delSp modSp new mod modClrScheme chgLayout modNotesTx">
        <pc:chgData name="Thomas Hamilton" userId="3c1ad95b12bac967" providerId="LiveId" clId="{D06B027D-0BB6-43B2-94E8-979131FA9B73}" dt="2023-04-19T03:20:13.327" v="6520" actId="20577"/>
        <pc:sldMkLst>
          <pc:docMk/>
          <pc:sldMk cId="3777298154" sldId="265"/>
        </pc:sldMkLst>
        <pc:spChg chg="mod ord">
          <ac:chgData name="Thomas Hamilton" userId="3c1ad95b12bac967" providerId="LiveId" clId="{D06B027D-0BB6-43B2-94E8-979131FA9B73}" dt="2023-04-19T03:14:36.123" v="5928" actId="700"/>
          <ac:spMkLst>
            <pc:docMk/>
            <pc:sldMk cId="3777298154" sldId="265"/>
            <ac:spMk id="2" creationId="{BE152277-1781-4E8B-F12F-C4E76669FF77}"/>
          </ac:spMkLst>
        </pc:spChg>
        <pc:spChg chg="del">
          <ac:chgData name="Thomas Hamilton" userId="3c1ad95b12bac967" providerId="LiveId" clId="{D06B027D-0BB6-43B2-94E8-979131FA9B73}" dt="2023-04-19T03:14:06.563" v="5808"/>
          <ac:spMkLst>
            <pc:docMk/>
            <pc:sldMk cId="3777298154" sldId="265"/>
            <ac:spMk id="3" creationId="{5C17D1B2-329F-27D1-F540-74F5CF23D4A0}"/>
          </ac:spMkLst>
        </pc:spChg>
        <pc:spChg chg="del mod ord">
          <ac:chgData name="Thomas Hamilton" userId="3c1ad95b12bac967" providerId="LiveId" clId="{D06B027D-0BB6-43B2-94E8-979131FA9B73}" dt="2023-04-19T03:14:46.830" v="5931" actId="478"/>
          <ac:spMkLst>
            <pc:docMk/>
            <pc:sldMk cId="3777298154" sldId="265"/>
            <ac:spMk id="4" creationId="{0A0CAE0E-F433-771C-1DED-536AE736FCF1}"/>
          </ac:spMkLst>
        </pc:spChg>
        <pc:spChg chg="add mod ord">
          <ac:chgData name="Thomas Hamilton" userId="3c1ad95b12bac967" providerId="LiveId" clId="{D06B027D-0BB6-43B2-94E8-979131FA9B73}" dt="2023-04-19T03:14:36.123" v="5928" actId="700"/>
          <ac:spMkLst>
            <pc:docMk/>
            <pc:sldMk cId="3777298154" sldId="265"/>
            <ac:spMk id="6" creationId="{A2F1B8ED-BA88-A49E-5EDD-20C5AB7FB972}"/>
          </ac:spMkLst>
        </pc:spChg>
        <pc:spChg chg="add mod ord">
          <ac:chgData name="Thomas Hamilton" userId="3c1ad95b12bac967" providerId="LiveId" clId="{D06B027D-0BB6-43B2-94E8-979131FA9B73}" dt="2023-04-19T03:19:01.626" v="6356" actId="20577"/>
          <ac:spMkLst>
            <pc:docMk/>
            <pc:sldMk cId="3777298154" sldId="265"/>
            <ac:spMk id="7" creationId="{4A01B1FA-606F-B1EE-A65B-D8B82B826942}"/>
          </ac:spMkLst>
        </pc:spChg>
        <pc:picChg chg="add mod ord">
          <ac:chgData name="Thomas Hamilton" userId="3c1ad95b12bac967" providerId="LiveId" clId="{D06B027D-0BB6-43B2-94E8-979131FA9B73}" dt="2023-04-19T03:14:50.334" v="5932" actId="14100"/>
          <ac:picMkLst>
            <pc:docMk/>
            <pc:sldMk cId="3777298154" sldId="265"/>
            <ac:picMk id="5" creationId="{F353A114-B9EC-CC3C-84D1-97E50E93CFB3}"/>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7160CF-8F37-4E2F-98C4-BB96CAD9B424}" type="datetimeFigureOut">
              <a:rPr lang="en-US" smtClean="0"/>
              <a:t>4/18/2023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9DB8A5-FFC3-4A21-BC98-8EFDA82314E6}" type="slidenum">
              <a:rPr lang="en-US" smtClean="0"/>
              <a:t>‹#›</a:t>
            </a:fld>
            <a:endParaRPr lang="en-US"/>
          </a:p>
        </p:txBody>
      </p:sp>
    </p:spTree>
    <p:extLst>
      <p:ext uri="{BB962C8B-B14F-4D97-AF65-F5344CB8AC3E}">
        <p14:creationId xmlns:p14="http://schemas.microsoft.com/office/powerpoint/2010/main" val="2761918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provided network monitoring software to </a:t>
            </a:r>
            <a:r>
              <a:rPr lang="en-US" sz="1800" dirty="0">
                <a:effectLst/>
                <a:latin typeface="Times New Roman" panose="02020603050405020304" pitchFamily="18" charset="0"/>
                <a:ea typeface="Calibri" panose="020F0502020204030204" pitchFamily="34" charset="0"/>
              </a:rPr>
              <a:t>US Federal government and many other private businesses</a:t>
            </a:r>
          </a:p>
          <a:p>
            <a:endParaRPr lang="en-US" sz="1800" dirty="0">
              <a:effectLst/>
              <a:latin typeface="Times New Roman" panose="02020603050405020304" pitchFamily="18" charset="0"/>
            </a:endParaRPr>
          </a:p>
          <a:p>
            <a:r>
              <a:rPr lang="en-US" sz="1800" dirty="0">
                <a:effectLst/>
                <a:latin typeface="Times New Roman" panose="02020603050405020304" pitchFamily="18" charset="0"/>
              </a:rPr>
              <a:t>They were warned multiple times that they should increase security but did not</a:t>
            </a:r>
          </a:p>
          <a:p>
            <a:endParaRPr lang="en-US" sz="1800" dirty="0">
              <a:effectLst/>
              <a:latin typeface="Times New Roman" panose="02020603050405020304" pitchFamily="18" charset="0"/>
            </a:endParaRPr>
          </a:p>
          <a:p>
            <a:r>
              <a:rPr lang="en-US" sz="1800" dirty="0">
                <a:effectLst/>
                <a:latin typeface="Times New Roman" panose="02020603050405020304" pitchFamily="18" charset="0"/>
              </a:rPr>
              <a:t>Orion was used extensively before and during the attack and I’ll talk more about it later</a:t>
            </a:r>
          </a:p>
        </p:txBody>
      </p:sp>
      <p:sp>
        <p:nvSpPr>
          <p:cNvPr id="4" name="Slide Number Placeholder 3"/>
          <p:cNvSpPr>
            <a:spLocks noGrp="1"/>
          </p:cNvSpPr>
          <p:nvPr>
            <p:ph type="sldNum" sz="quarter" idx="5"/>
          </p:nvPr>
        </p:nvSpPr>
        <p:spPr/>
        <p:txBody>
          <a:bodyPr/>
          <a:lstStyle/>
          <a:p>
            <a:fld id="{5F9DB8A5-FFC3-4A21-BC98-8EFDA82314E6}" type="slidenum">
              <a:rPr lang="en-US" smtClean="0"/>
              <a:t>2</a:t>
            </a:fld>
            <a:endParaRPr lang="en-US"/>
          </a:p>
        </p:txBody>
      </p:sp>
    </p:spTree>
    <p:extLst>
      <p:ext uri="{BB962C8B-B14F-4D97-AF65-F5344CB8AC3E}">
        <p14:creationId xmlns:p14="http://schemas.microsoft.com/office/powerpoint/2010/main" val="1470881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Orion is a business management software that easily shows all information in an easily readable format on the right is what Orion looks like</a:t>
            </a:r>
          </a:p>
          <a:p>
            <a:endParaRPr lang="en-US" dirty="0"/>
          </a:p>
          <a:p>
            <a:r>
              <a:rPr lang="en-US" dirty="0"/>
              <a:t>SolarWinds pushed updates using its office 365 account that had been hacked into previously through a password allegedly set by an intern as SolarWinds123</a:t>
            </a:r>
          </a:p>
        </p:txBody>
      </p:sp>
      <p:sp>
        <p:nvSpPr>
          <p:cNvPr id="4" name="Slide Number Placeholder 3"/>
          <p:cNvSpPr>
            <a:spLocks noGrp="1"/>
          </p:cNvSpPr>
          <p:nvPr>
            <p:ph type="sldNum" sz="quarter" idx="5"/>
          </p:nvPr>
        </p:nvSpPr>
        <p:spPr/>
        <p:txBody>
          <a:bodyPr/>
          <a:lstStyle/>
          <a:p>
            <a:fld id="{5F9DB8A5-FFC3-4A21-BC98-8EFDA82314E6}" type="slidenum">
              <a:rPr lang="en-US" smtClean="0"/>
              <a:t>3</a:t>
            </a:fld>
            <a:endParaRPr lang="en-US"/>
          </a:p>
        </p:txBody>
      </p:sp>
    </p:spTree>
    <p:extLst>
      <p:ext uri="{BB962C8B-B14F-4D97-AF65-F5344CB8AC3E}">
        <p14:creationId xmlns:p14="http://schemas.microsoft.com/office/powerpoint/2010/main" val="1480764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ones responsible were never 100% guaranteed</a:t>
            </a:r>
          </a:p>
          <a:p>
            <a:endParaRPr lang="en-US" dirty="0"/>
          </a:p>
          <a:p>
            <a:r>
              <a:rPr lang="en-US" dirty="0"/>
              <a:t>Most likely are the CozyBear group out of Russia</a:t>
            </a:r>
          </a:p>
          <a:p>
            <a:r>
              <a:rPr lang="en-US" dirty="0"/>
              <a:t>They do work for the Russian SVR</a:t>
            </a:r>
          </a:p>
        </p:txBody>
      </p:sp>
      <p:sp>
        <p:nvSpPr>
          <p:cNvPr id="4" name="Slide Number Placeholder 3"/>
          <p:cNvSpPr>
            <a:spLocks noGrp="1"/>
          </p:cNvSpPr>
          <p:nvPr>
            <p:ph type="sldNum" sz="quarter" idx="5"/>
          </p:nvPr>
        </p:nvSpPr>
        <p:spPr/>
        <p:txBody>
          <a:bodyPr/>
          <a:lstStyle/>
          <a:p>
            <a:fld id="{5F9DB8A5-FFC3-4A21-BC98-8EFDA82314E6}" type="slidenum">
              <a:rPr lang="en-US" smtClean="0"/>
              <a:t>4</a:t>
            </a:fld>
            <a:endParaRPr lang="en-US"/>
          </a:p>
        </p:txBody>
      </p:sp>
    </p:spTree>
    <p:extLst>
      <p:ext uri="{BB962C8B-B14F-4D97-AF65-F5344CB8AC3E}">
        <p14:creationId xmlns:p14="http://schemas.microsoft.com/office/powerpoint/2010/main" val="1537055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attack was a supply chain attack which is damaging one link of the supply chain which will disrupt or stop all other links after it</a:t>
            </a:r>
          </a:p>
          <a:p>
            <a:endParaRPr lang="en-US" dirty="0"/>
          </a:p>
          <a:p>
            <a:endParaRPr lang="en-US" dirty="0"/>
          </a:p>
          <a:p>
            <a:r>
              <a:rPr lang="en-US" dirty="0"/>
              <a:t>The initial breach through the Office 365 account was in September of 2019 but they squatted on the server until they sent the first code in February of the following year</a:t>
            </a:r>
          </a:p>
          <a:p>
            <a:endParaRPr lang="en-US" dirty="0"/>
          </a:p>
          <a:p>
            <a:r>
              <a:rPr lang="en-US" dirty="0"/>
              <a:t>The attack was discovered by FireEye on December 8 of the same year. They were also the ones who named it Sunburst</a:t>
            </a:r>
          </a:p>
        </p:txBody>
      </p:sp>
      <p:sp>
        <p:nvSpPr>
          <p:cNvPr id="4" name="Slide Number Placeholder 3"/>
          <p:cNvSpPr>
            <a:spLocks noGrp="1"/>
          </p:cNvSpPr>
          <p:nvPr>
            <p:ph type="sldNum" sz="quarter" idx="5"/>
          </p:nvPr>
        </p:nvSpPr>
        <p:spPr/>
        <p:txBody>
          <a:bodyPr/>
          <a:lstStyle/>
          <a:p>
            <a:fld id="{5F9DB8A5-FFC3-4A21-BC98-8EFDA82314E6}" type="slidenum">
              <a:rPr lang="en-US" smtClean="0"/>
              <a:t>5</a:t>
            </a:fld>
            <a:endParaRPr lang="en-US"/>
          </a:p>
        </p:txBody>
      </p:sp>
    </p:spTree>
    <p:extLst>
      <p:ext uri="{BB962C8B-B14F-4D97-AF65-F5344CB8AC3E}">
        <p14:creationId xmlns:p14="http://schemas.microsoft.com/office/powerpoint/2010/main" val="1189515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pushed the malicious code into the stream of the normal Orion updates that were being released at the same time as them</a:t>
            </a:r>
          </a:p>
          <a:p>
            <a:endParaRPr lang="en-US" dirty="0"/>
          </a:p>
          <a:p>
            <a:r>
              <a:rPr lang="en-US" dirty="0"/>
              <a:t>The hotfixes to remove the malicious code was released six days later It was later discovered that the threat actor was able to breach some of Microsoft’s source code</a:t>
            </a:r>
          </a:p>
        </p:txBody>
      </p:sp>
      <p:sp>
        <p:nvSpPr>
          <p:cNvPr id="4" name="Slide Number Placeholder 3"/>
          <p:cNvSpPr>
            <a:spLocks noGrp="1"/>
          </p:cNvSpPr>
          <p:nvPr>
            <p:ph type="sldNum" sz="quarter" idx="5"/>
          </p:nvPr>
        </p:nvSpPr>
        <p:spPr/>
        <p:txBody>
          <a:bodyPr/>
          <a:lstStyle/>
          <a:p>
            <a:fld id="{5F9DB8A5-FFC3-4A21-BC98-8EFDA82314E6}" type="slidenum">
              <a:rPr lang="en-US" smtClean="0"/>
              <a:t>6</a:t>
            </a:fld>
            <a:endParaRPr lang="en-US"/>
          </a:p>
        </p:txBody>
      </p:sp>
    </p:spTree>
    <p:extLst>
      <p:ext uri="{BB962C8B-B14F-4D97-AF65-F5344CB8AC3E}">
        <p14:creationId xmlns:p14="http://schemas.microsoft.com/office/powerpoint/2010/main" val="1751518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Federal agencies one of them the NNSA which could be one of the main targets for the attack as they do monitor all of the nations nuclear stockpile</a:t>
            </a:r>
          </a:p>
          <a:p>
            <a:endParaRPr lang="en-US" dirty="0"/>
          </a:p>
          <a:p>
            <a:r>
              <a:rPr lang="en-US" dirty="0"/>
              <a:t>The attack also could have been to attack the most amount of people which it was able to do</a:t>
            </a:r>
          </a:p>
        </p:txBody>
      </p:sp>
      <p:sp>
        <p:nvSpPr>
          <p:cNvPr id="4" name="Slide Number Placeholder 3"/>
          <p:cNvSpPr>
            <a:spLocks noGrp="1"/>
          </p:cNvSpPr>
          <p:nvPr>
            <p:ph type="sldNum" sz="quarter" idx="5"/>
          </p:nvPr>
        </p:nvSpPr>
        <p:spPr/>
        <p:txBody>
          <a:bodyPr/>
          <a:lstStyle/>
          <a:p>
            <a:fld id="{5F9DB8A5-FFC3-4A21-BC98-8EFDA82314E6}" type="slidenum">
              <a:rPr lang="en-US" smtClean="0"/>
              <a:t>7</a:t>
            </a:fld>
            <a:endParaRPr lang="en-US"/>
          </a:p>
        </p:txBody>
      </p:sp>
    </p:spTree>
    <p:extLst>
      <p:ext uri="{BB962C8B-B14F-4D97-AF65-F5344CB8AC3E}">
        <p14:creationId xmlns:p14="http://schemas.microsoft.com/office/powerpoint/2010/main" val="3186084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amount is unknown but what is known is the amount of damage dealt to the SolarWinds company</a:t>
            </a:r>
          </a:p>
          <a:p>
            <a:endParaRPr lang="en-US" dirty="0"/>
          </a:p>
          <a:p>
            <a:r>
              <a:rPr lang="en-US" dirty="0"/>
              <a:t>They probably will not be in business for very much longer as most people have lost trust in them and there are operating at a massive deficit</a:t>
            </a:r>
          </a:p>
        </p:txBody>
      </p:sp>
      <p:sp>
        <p:nvSpPr>
          <p:cNvPr id="4" name="Slide Number Placeholder 3"/>
          <p:cNvSpPr>
            <a:spLocks noGrp="1"/>
          </p:cNvSpPr>
          <p:nvPr>
            <p:ph type="sldNum" sz="quarter" idx="5"/>
          </p:nvPr>
        </p:nvSpPr>
        <p:spPr/>
        <p:txBody>
          <a:bodyPr/>
          <a:lstStyle/>
          <a:p>
            <a:fld id="{5F9DB8A5-FFC3-4A21-BC98-8EFDA82314E6}" type="slidenum">
              <a:rPr lang="en-US" smtClean="0"/>
              <a:t>8</a:t>
            </a:fld>
            <a:endParaRPr lang="en-US"/>
          </a:p>
        </p:txBody>
      </p:sp>
    </p:spTree>
    <p:extLst>
      <p:ext uri="{BB962C8B-B14F-4D97-AF65-F5344CB8AC3E}">
        <p14:creationId xmlns:p14="http://schemas.microsoft.com/office/powerpoint/2010/main" val="2012417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must be able to kill programs whenever they are breached or something else happens</a:t>
            </a:r>
          </a:p>
          <a:p>
            <a:endParaRPr lang="en-US" dirty="0"/>
          </a:p>
          <a:p>
            <a:r>
              <a:rPr lang="en-US" dirty="0"/>
              <a:t>Always have protections set up for defense against attacks</a:t>
            </a:r>
          </a:p>
          <a:p>
            <a:endParaRPr lang="en-US" dirty="0"/>
          </a:p>
          <a:p>
            <a:r>
              <a:rPr lang="en-US" dirty="0"/>
              <a:t>Stay up to date</a:t>
            </a:r>
          </a:p>
          <a:p>
            <a:endParaRPr lang="en-US" dirty="0"/>
          </a:p>
          <a:p>
            <a:r>
              <a:rPr lang="en-US" dirty="0"/>
              <a:t>Always be prepared and have knowledge</a:t>
            </a:r>
          </a:p>
          <a:p>
            <a:endParaRPr lang="en-US" dirty="0"/>
          </a:p>
          <a:p>
            <a:r>
              <a:rPr lang="en-US" dirty="0"/>
              <a:t>When breached go through and make sure to remove any way a threat actor can gain access back into the system</a:t>
            </a:r>
          </a:p>
          <a:p>
            <a:endParaRPr lang="en-US" dirty="0"/>
          </a:p>
          <a:p>
            <a:r>
              <a:rPr lang="en-US" dirty="0"/>
              <a:t>Never allow personal to be able to make easy to guess passwords</a:t>
            </a:r>
          </a:p>
        </p:txBody>
      </p:sp>
      <p:sp>
        <p:nvSpPr>
          <p:cNvPr id="4" name="Slide Number Placeholder 3"/>
          <p:cNvSpPr>
            <a:spLocks noGrp="1"/>
          </p:cNvSpPr>
          <p:nvPr>
            <p:ph type="sldNum" sz="quarter" idx="5"/>
          </p:nvPr>
        </p:nvSpPr>
        <p:spPr/>
        <p:txBody>
          <a:bodyPr/>
          <a:lstStyle/>
          <a:p>
            <a:fld id="{5F9DB8A5-FFC3-4A21-BC98-8EFDA82314E6}" type="slidenum">
              <a:rPr lang="en-US" smtClean="0"/>
              <a:t>9</a:t>
            </a:fld>
            <a:endParaRPr lang="en-US"/>
          </a:p>
        </p:txBody>
      </p:sp>
    </p:spTree>
    <p:extLst>
      <p:ext uri="{BB962C8B-B14F-4D97-AF65-F5344CB8AC3E}">
        <p14:creationId xmlns:p14="http://schemas.microsoft.com/office/powerpoint/2010/main" val="3056727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047CA17-A22E-4257-9BBF-00906D1E4181}" type="datetimeFigureOut">
              <a:rPr lang="en-US" smtClean="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27221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275384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5740383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447577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233936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47CA17-A22E-4257-9BBF-00906D1E4181}" type="datetimeFigureOut">
              <a:rPr lang="en-US" smtClean="0"/>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038238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47CA17-A22E-4257-9BBF-00906D1E4181}" type="datetimeFigureOut">
              <a:rPr lang="en-US" smtClean="0"/>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4027619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7CA17-A22E-4257-9BBF-00906D1E4181}" type="datetimeFigureOut">
              <a:rPr lang="en-US" smtClean="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29748127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7CA17-A22E-4257-9BBF-00906D1E4181}" type="datetimeFigureOut">
              <a:rPr lang="en-US" smtClean="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2756282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7CA17-A22E-4257-9BBF-00906D1E4181}" type="datetimeFigureOut">
              <a:rPr lang="en-US" smtClean="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292159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47CA17-A22E-4257-9BBF-00906D1E4181}" type="datetimeFigureOut">
              <a:rPr lang="en-US" smtClean="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365131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78064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47CA17-A22E-4257-9BBF-00906D1E4181}" type="datetimeFigureOut">
              <a:rPr lang="en-US" smtClean="0"/>
              <a:t>4/18/2023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3515355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47CA17-A22E-4257-9BBF-00906D1E4181}" type="datetimeFigureOut">
              <a:rPr lang="en-US" smtClean="0"/>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3924156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47CA17-A22E-4257-9BBF-00906D1E4181}" type="datetimeFigureOut">
              <a:rPr lang="en-US" smtClean="0"/>
              <a:t>4/18/2023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713048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263346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47CA17-A22E-4257-9BBF-00906D1E4181}" type="datetimeFigureOut">
              <a:rPr lang="en-US" smtClean="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9F79C-2391-46ED-866C-F30EDC1F8138}" type="slidenum">
              <a:rPr lang="en-US" smtClean="0"/>
              <a:t>‹#›</a:t>
            </a:fld>
            <a:endParaRPr lang="en-US"/>
          </a:p>
        </p:txBody>
      </p:sp>
    </p:spTree>
    <p:extLst>
      <p:ext uri="{BB962C8B-B14F-4D97-AF65-F5344CB8AC3E}">
        <p14:creationId xmlns:p14="http://schemas.microsoft.com/office/powerpoint/2010/main" val="15585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C047CA17-A22E-4257-9BBF-00906D1E4181}" type="datetimeFigureOut">
              <a:rPr lang="en-US" smtClean="0"/>
              <a:t>4/18/2023</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BD9F79C-2391-46ED-866C-F30EDC1F8138}" type="slidenum">
              <a:rPr lang="en-US" smtClean="0"/>
              <a:t>‹#›</a:t>
            </a:fld>
            <a:endParaRPr lang="en-US"/>
          </a:p>
        </p:txBody>
      </p:sp>
    </p:spTree>
    <p:extLst>
      <p:ext uri="{BB962C8B-B14F-4D97-AF65-F5344CB8AC3E}">
        <p14:creationId xmlns:p14="http://schemas.microsoft.com/office/powerpoint/2010/main" val="283909666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4B682-DE91-F553-6BB1-2DD8D555CB35}"/>
              </a:ext>
            </a:extLst>
          </p:cNvPr>
          <p:cNvSpPr>
            <a:spLocks noGrp="1"/>
          </p:cNvSpPr>
          <p:nvPr>
            <p:ph type="ctrTitle"/>
          </p:nvPr>
        </p:nvSpPr>
        <p:spPr>
          <a:xfrm>
            <a:off x="1370693" y="1769538"/>
            <a:ext cx="9440034" cy="1828801"/>
          </a:xfrm>
        </p:spPr>
        <p:txBody>
          <a:bodyPr/>
          <a:lstStyle/>
          <a:p>
            <a:r>
              <a:rPr lang="en-US" dirty="0"/>
              <a:t>SolarWinds Attack</a:t>
            </a:r>
          </a:p>
        </p:txBody>
      </p:sp>
      <p:sp>
        <p:nvSpPr>
          <p:cNvPr id="3" name="Subtitle 2">
            <a:extLst>
              <a:ext uri="{FF2B5EF4-FFF2-40B4-BE49-F238E27FC236}">
                <a16:creationId xmlns:a16="http://schemas.microsoft.com/office/drawing/2014/main" id="{B996F82B-2860-22A1-2879-94BD6AC05E15}"/>
              </a:ext>
            </a:extLst>
          </p:cNvPr>
          <p:cNvSpPr>
            <a:spLocks noGrp="1"/>
          </p:cNvSpPr>
          <p:nvPr>
            <p:ph type="subTitle" idx="1"/>
          </p:nvPr>
        </p:nvSpPr>
        <p:spPr/>
        <p:txBody>
          <a:bodyPr/>
          <a:lstStyle/>
          <a:p>
            <a:r>
              <a:rPr lang="en-US" dirty="0"/>
              <a:t>By Thomas Hamilton</a:t>
            </a:r>
          </a:p>
        </p:txBody>
      </p:sp>
    </p:spTree>
    <p:extLst>
      <p:ext uri="{BB962C8B-B14F-4D97-AF65-F5344CB8AC3E}">
        <p14:creationId xmlns:p14="http://schemas.microsoft.com/office/powerpoint/2010/main" val="3108398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D173-ECC5-2BD5-80C6-A286E90C258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21E81E4-840F-C013-A23D-6EF06ABD81AE}"/>
              </a:ext>
            </a:extLst>
          </p:cNvPr>
          <p:cNvSpPr>
            <a:spLocks noGrp="1"/>
          </p:cNvSpPr>
          <p:nvPr>
            <p:ph idx="1"/>
          </p:nvPr>
        </p:nvSpPr>
        <p:spPr/>
        <p:txBody>
          <a:bodyPr/>
          <a:lstStyle/>
          <a:p>
            <a:endParaRPr lang="en-US" dirty="0"/>
          </a:p>
          <a:p>
            <a:r>
              <a:rPr lang="en-US" dirty="0"/>
              <a:t>  </a:t>
            </a:r>
            <a:r>
              <a:rPr lang="en-US" sz="1800" dirty="0">
                <a:effectLst/>
                <a:latin typeface="Times New Roman" panose="02020603050405020304" pitchFamily="18" charset="0"/>
              </a:rPr>
              <a:t>Baker, P. (2021, June 4). </a:t>
            </a:r>
            <a:r>
              <a:rPr lang="en-US" sz="1800" i="1" dirty="0">
                <a:effectLst/>
                <a:latin typeface="Times New Roman" panose="02020603050405020304" pitchFamily="18" charset="0"/>
              </a:rPr>
              <a:t>The SolarWinds hack timeline: Who knew what, and when?</a:t>
            </a:r>
            <a:r>
              <a:rPr lang="en-US" sz="1800" dirty="0">
                <a:effectLst/>
                <a:latin typeface="Times New Roman" panose="02020603050405020304" pitchFamily="18" charset="0"/>
              </a:rPr>
              <a:t> CSO Online. https://www.csoonline.com/article/3613571/the-solarwinds-hack-timeline-who-knew-what-and-when.html</a:t>
            </a:r>
            <a:endParaRPr lang="en-US" dirty="0"/>
          </a:p>
          <a:p>
            <a:r>
              <a:rPr lang="en-US" dirty="0"/>
              <a:t>Microsoft warns about cyberattack from actor behind attacks on SolarWinds. (2021). The Fly.</a:t>
            </a:r>
          </a:p>
          <a:p>
            <a:r>
              <a:rPr lang="en-US" dirty="0"/>
              <a:t>  SolarWinds Attack -- No Easy Fix (IN11559). (2021).</a:t>
            </a:r>
          </a:p>
          <a:p>
            <a:endParaRPr lang="en-US" dirty="0"/>
          </a:p>
        </p:txBody>
      </p:sp>
    </p:spTree>
    <p:extLst>
      <p:ext uri="{BB962C8B-B14F-4D97-AF65-F5344CB8AC3E}">
        <p14:creationId xmlns:p14="http://schemas.microsoft.com/office/powerpoint/2010/main" val="226307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A63D-A7D5-40E6-C251-64EA2CFE5731}"/>
              </a:ext>
            </a:extLst>
          </p:cNvPr>
          <p:cNvSpPr>
            <a:spLocks noGrp="1"/>
          </p:cNvSpPr>
          <p:nvPr>
            <p:ph type="title"/>
          </p:nvPr>
        </p:nvSpPr>
        <p:spPr/>
        <p:txBody>
          <a:bodyPr/>
          <a:lstStyle/>
          <a:p>
            <a:r>
              <a:rPr lang="en-US" dirty="0"/>
              <a:t>Who is SolarWinds</a:t>
            </a:r>
          </a:p>
        </p:txBody>
      </p:sp>
      <p:sp>
        <p:nvSpPr>
          <p:cNvPr id="3" name="Content Placeholder 2">
            <a:extLst>
              <a:ext uri="{FF2B5EF4-FFF2-40B4-BE49-F238E27FC236}">
                <a16:creationId xmlns:a16="http://schemas.microsoft.com/office/drawing/2014/main" id="{3C41C3F3-ABE4-A811-9445-B096B49C022D}"/>
              </a:ext>
            </a:extLst>
          </p:cNvPr>
          <p:cNvSpPr>
            <a:spLocks noGrp="1"/>
          </p:cNvSpPr>
          <p:nvPr>
            <p:ph idx="1"/>
          </p:nvPr>
        </p:nvSpPr>
        <p:spPr/>
        <p:txBody>
          <a:bodyPr>
            <a:normAutofit lnSpcReduction="10000"/>
          </a:bodyPr>
          <a:lstStyle/>
          <a:p>
            <a:pPr>
              <a:lnSpc>
                <a:spcPct val="170000"/>
              </a:lnSpc>
            </a:pPr>
            <a:r>
              <a:rPr lang="en-US" sz="2800" dirty="0"/>
              <a:t>IT management company out of Austin, Texas</a:t>
            </a:r>
          </a:p>
          <a:p>
            <a:pPr>
              <a:lnSpc>
                <a:spcPct val="170000"/>
              </a:lnSpc>
            </a:pPr>
            <a:r>
              <a:rPr lang="en-US" sz="2800" dirty="0"/>
              <a:t>Provided network monitoring software</a:t>
            </a:r>
          </a:p>
          <a:p>
            <a:pPr>
              <a:lnSpc>
                <a:spcPct val="170000"/>
              </a:lnSpc>
            </a:pPr>
            <a:r>
              <a:rPr lang="en-US" sz="2800" dirty="0"/>
              <a:t>At the time of the attack they did not have a director for cybersecurity nor a director for information security</a:t>
            </a:r>
            <a:endParaRPr lang="en-US" dirty="0"/>
          </a:p>
          <a:p>
            <a:pPr>
              <a:lnSpc>
                <a:spcPct val="170000"/>
              </a:lnSpc>
            </a:pPr>
            <a:r>
              <a:rPr lang="en-US" sz="2800" dirty="0"/>
              <a:t>Flagship platform was Orion</a:t>
            </a:r>
          </a:p>
        </p:txBody>
      </p:sp>
    </p:spTree>
    <p:extLst>
      <p:ext uri="{BB962C8B-B14F-4D97-AF65-F5344CB8AC3E}">
        <p14:creationId xmlns:p14="http://schemas.microsoft.com/office/powerpoint/2010/main" val="4111703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B116AE-5057-65CB-EC2E-AE10318773CF}"/>
              </a:ext>
            </a:extLst>
          </p:cNvPr>
          <p:cNvSpPr>
            <a:spLocks noGrp="1"/>
          </p:cNvSpPr>
          <p:nvPr>
            <p:ph type="title"/>
          </p:nvPr>
        </p:nvSpPr>
        <p:spPr/>
        <p:txBody>
          <a:bodyPr/>
          <a:lstStyle/>
          <a:p>
            <a:pPr algn="l"/>
            <a:r>
              <a:rPr lang="en-US" dirty="0"/>
              <a:t>What is Orion</a:t>
            </a:r>
          </a:p>
        </p:txBody>
      </p:sp>
      <p:sp>
        <p:nvSpPr>
          <p:cNvPr id="5" name="Content Placeholder 4">
            <a:extLst>
              <a:ext uri="{FF2B5EF4-FFF2-40B4-BE49-F238E27FC236}">
                <a16:creationId xmlns:a16="http://schemas.microsoft.com/office/drawing/2014/main" id="{D69684CA-DA6E-3F54-9D5B-436C94D53BE1}"/>
              </a:ext>
            </a:extLst>
          </p:cNvPr>
          <p:cNvSpPr>
            <a:spLocks noGrp="1"/>
          </p:cNvSpPr>
          <p:nvPr>
            <p:ph sz="half" idx="1"/>
          </p:nvPr>
        </p:nvSpPr>
        <p:spPr>
          <a:xfrm>
            <a:off x="913795" y="1732449"/>
            <a:ext cx="3443893" cy="4058750"/>
          </a:xfrm>
        </p:spPr>
        <p:txBody>
          <a:bodyPr>
            <a:normAutofit fontScale="92500" lnSpcReduction="10000"/>
          </a:bodyPr>
          <a:lstStyle/>
          <a:p>
            <a:r>
              <a:rPr lang="en-US" sz="1800" dirty="0">
                <a:effectLst/>
                <a:latin typeface="Times New Roman" panose="02020603050405020304" pitchFamily="18" charset="0"/>
                <a:cs typeface="Times New Roman" panose="02020603050405020304" pitchFamily="18" charset="0"/>
              </a:rPr>
              <a:t>Flagship of SolarWinds and was used by many companies</a:t>
            </a:r>
          </a:p>
          <a:p>
            <a:r>
              <a:rPr lang="en-US" sz="1800" dirty="0">
                <a:effectLst/>
                <a:latin typeface="Times New Roman" panose="02020603050405020304" pitchFamily="18" charset="0"/>
                <a:cs typeface="Times New Roman" panose="02020603050405020304" pitchFamily="18" charset="0"/>
              </a:rPr>
              <a:t>Orion is a platform for managing resources easily</a:t>
            </a:r>
          </a:p>
          <a:p>
            <a:r>
              <a:rPr lang="en-US" sz="1800" dirty="0">
                <a:effectLst/>
                <a:latin typeface="Times New Roman" panose="02020603050405020304" pitchFamily="18" charset="0"/>
                <a:cs typeface="Times New Roman" panose="02020603050405020304" pitchFamily="18" charset="0"/>
              </a:rPr>
              <a:t>“Orion allows chief information officers (CIOs) to automate certain activities such as managing internet protocol (IP) addresses, monitoring devices, and deploying updates” (No Easy Fix, 2020)</a:t>
            </a:r>
          </a:p>
          <a:p>
            <a:r>
              <a:rPr lang="en-US" sz="1800" dirty="0">
                <a:effectLst/>
                <a:latin typeface="Times New Roman" panose="02020603050405020304" pitchFamily="18" charset="0"/>
                <a:cs typeface="Times New Roman" panose="02020603050405020304" pitchFamily="18" charset="0"/>
              </a:rPr>
              <a:t>Office 365 Account had been breached previously, but they continued to push updates using it</a:t>
            </a:r>
          </a:p>
          <a:p>
            <a:endParaRPr lang="en-US" dirty="0"/>
          </a:p>
        </p:txBody>
      </p:sp>
      <p:pic>
        <p:nvPicPr>
          <p:cNvPr id="7" name="Content Placeholder 6">
            <a:extLst>
              <a:ext uri="{FF2B5EF4-FFF2-40B4-BE49-F238E27FC236}">
                <a16:creationId xmlns:a16="http://schemas.microsoft.com/office/drawing/2014/main" id="{B657FE09-9BAC-F9E3-6456-C715A2D9AF1B}"/>
              </a:ext>
            </a:extLst>
          </p:cNvPr>
          <p:cNvPicPr>
            <a:picLocks noGrp="1" noChangeAspect="1"/>
          </p:cNvPicPr>
          <p:nvPr>
            <p:ph sz="half" idx="2"/>
          </p:nvPr>
        </p:nvPicPr>
        <p:blipFill>
          <a:blip r:embed="rId3"/>
          <a:stretch>
            <a:fillRect/>
          </a:stretch>
        </p:blipFill>
        <p:spPr>
          <a:xfrm>
            <a:off x="4357688" y="1078310"/>
            <a:ext cx="7651750" cy="4782343"/>
          </a:xfrm>
          <a:prstGeom prst="rect">
            <a:avLst/>
          </a:prstGeom>
        </p:spPr>
      </p:pic>
    </p:spTree>
    <p:extLst>
      <p:ext uri="{BB962C8B-B14F-4D97-AF65-F5344CB8AC3E}">
        <p14:creationId xmlns:p14="http://schemas.microsoft.com/office/powerpoint/2010/main" val="633553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52277-1781-4E8B-F12F-C4E76669FF77}"/>
              </a:ext>
            </a:extLst>
          </p:cNvPr>
          <p:cNvSpPr>
            <a:spLocks noGrp="1"/>
          </p:cNvSpPr>
          <p:nvPr>
            <p:ph type="title"/>
          </p:nvPr>
        </p:nvSpPr>
        <p:spPr/>
        <p:txBody>
          <a:bodyPr/>
          <a:lstStyle/>
          <a:p>
            <a:r>
              <a:rPr lang="en-US" dirty="0"/>
              <a:t>Who Was Responsible</a:t>
            </a:r>
          </a:p>
        </p:txBody>
      </p:sp>
      <p:pic>
        <p:nvPicPr>
          <p:cNvPr id="5" name="Content Placeholder 4">
            <a:extLst>
              <a:ext uri="{FF2B5EF4-FFF2-40B4-BE49-F238E27FC236}">
                <a16:creationId xmlns:a16="http://schemas.microsoft.com/office/drawing/2014/main" id="{F353A114-B9EC-CC3C-84D1-97E50E93CFB3}"/>
              </a:ext>
            </a:extLst>
          </p:cNvPr>
          <p:cNvPicPr>
            <a:picLocks noGrp="1" noChangeAspect="1"/>
          </p:cNvPicPr>
          <p:nvPr>
            <p:ph sz="half" idx="2"/>
          </p:nvPr>
        </p:nvPicPr>
        <p:blipFill>
          <a:blip r:embed="rId3"/>
          <a:stretch>
            <a:fillRect/>
          </a:stretch>
        </p:blipFill>
        <p:spPr>
          <a:xfrm>
            <a:off x="1006475" y="2045524"/>
            <a:ext cx="4875213" cy="3411062"/>
          </a:xfrm>
          <a:prstGeom prst="rect">
            <a:avLst/>
          </a:prstGeom>
        </p:spPr>
      </p:pic>
      <p:sp>
        <p:nvSpPr>
          <p:cNvPr id="6" name="Text Placeholder 5">
            <a:extLst>
              <a:ext uri="{FF2B5EF4-FFF2-40B4-BE49-F238E27FC236}">
                <a16:creationId xmlns:a16="http://schemas.microsoft.com/office/drawing/2014/main" id="{A2F1B8ED-BA88-A49E-5EDD-20C5AB7FB972}"/>
              </a:ext>
            </a:extLst>
          </p:cNvPr>
          <p:cNvSpPr>
            <a:spLocks noGrp="1"/>
          </p:cNvSpPr>
          <p:nvPr>
            <p:ph type="body" sz="quarter" idx="3"/>
          </p:nvPr>
        </p:nvSpPr>
        <p:spPr/>
        <p:txBody>
          <a:bodyPr/>
          <a:lstStyle/>
          <a:p>
            <a:endParaRPr lang="en-US"/>
          </a:p>
        </p:txBody>
      </p:sp>
      <p:sp>
        <p:nvSpPr>
          <p:cNvPr id="7" name="Content Placeholder 6">
            <a:extLst>
              <a:ext uri="{FF2B5EF4-FFF2-40B4-BE49-F238E27FC236}">
                <a16:creationId xmlns:a16="http://schemas.microsoft.com/office/drawing/2014/main" id="{4A01B1FA-606F-B1EE-A65B-D8B82B826942}"/>
              </a:ext>
            </a:extLst>
          </p:cNvPr>
          <p:cNvSpPr>
            <a:spLocks noGrp="1"/>
          </p:cNvSpPr>
          <p:nvPr>
            <p:ph sz="quarter" idx="4"/>
          </p:nvPr>
        </p:nvSpPr>
        <p:spPr/>
        <p:txBody>
          <a:bodyPr/>
          <a:lstStyle/>
          <a:p>
            <a:r>
              <a:rPr lang="en-US" dirty="0"/>
              <a:t>The people that are the most likely to have caused this incident were the Russians</a:t>
            </a:r>
          </a:p>
          <a:p>
            <a:r>
              <a:rPr lang="en-US" dirty="0"/>
              <a:t>Almost all experts agree that it was the Russian SVR or one of the groups that are working for it</a:t>
            </a:r>
          </a:p>
          <a:p>
            <a:r>
              <a:rPr lang="en-US" dirty="0"/>
              <a:t>The most likely responsible is CozyBear, a group that works for the SVR</a:t>
            </a:r>
          </a:p>
          <a:p>
            <a:r>
              <a:rPr lang="en-US" dirty="0"/>
              <a:t>Though the president at the time Donald Trump claimed it was the Chinese nation</a:t>
            </a:r>
          </a:p>
          <a:p>
            <a:pPr lvl="1"/>
            <a:r>
              <a:rPr lang="en-US" dirty="0"/>
              <a:t>Though he did not have any factual evidence</a:t>
            </a:r>
          </a:p>
        </p:txBody>
      </p:sp>
    </p:spTree>
    <p:extLst>
      <p:ext uri="{BB962C8B-B14F-4D97-AF65-F5344CB8AC3E}">
        <p14:creationId xmlns:p14="http://schemas.microsoft.com/office/powerpoint/2010/main" val="3777298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ow to Avoid the Risk of the Supply Chain Breaking - My Financial Blog">
            <a:extLst>
              <a:ext uri="{FF2B5EF4-FFF2-40B4-BE49-F238E27FC236}">
                <a16:creationId xmlns:a16="http://schemas.microsoft.com/office/drawing/2014/main" id="{B98315E3-A54F-9EC4-9CE7-EA44F9066B9A}"/>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22788"/>
          <a:stretch/>
        </p:blipFill>
        <p:spPr bwMode="auto">
          <a:xfrm>
            <a:off x="4620684" y="0"/>
            <a:ext cx="966513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AD12BFC-854B-5BAF-66CA-DF2600AA0A7D}"/>
              </a:ext>
            </a:extLst>
          </p:cNvPr>
          <p:cNvSpPr>
            <a:spLocks noGrp="1"/>
          </p:cNvSpPr>
          <p:nvPr>
            <p:ph type="title"/>
          </p:nvPr>
        </p:nvSpPr>
        <p:spPr/>
        <p:txBody>
          <a:bodyPr/>
          <a:lstStyle/>
          <a:p>
            <a:r>
              <a:rPr lang="en-US" dirty="0"/>
              <a:t>The Attack</a:t>
            </a:r>
          </a:p>
        </p:txBody>
      </p:sp>
      <p:sp>
        <p:nvSpPr>
          <p:cNvPr id="4" name="Text Placeholder 3">
            <a:extLst>
              <a:ext uri="{FF2B5EF4-FFF2-40B4-BE49-F238E27FC236}">
                <a16:creationId xmlns:a16="http://schemas.microsoft.com/office/drawing/2014/main" id="{CC0D7BCE-DA79-E4D1-EF9A-CF71FB2B74A1}"/>
              </a:ext>
            </a:extLst>
          </p:cNvPr>
          <p:cNvSpPr>
            <a:spLocks noGrp="1"/>
          </p:cNvSpPr>
          <p:nvPr>
            <p:ph type="body" sz="half" idx="2"/>
          </p:nvPr>
        </p:nvSpPr>
        <p:spPr>
          <a:xfrm>
            <a:off x="560767" y="2431518"/>
            <a:ext cx="3706889" cy="3359681"/>
          </a:xfrm>
        </p:spPr>
        <p:txBody>
          <a:bodyPr/>
          <a:lstStyle/>
          <a:p>
            <a:pPr marL="342900" indent="-306000" algn="l">
              <a:buFont typeface="Wingdings 2" charset="2"/>
              <a:buChar char=""/>
            </a:pPr>
            <a:r>
              <a:rPr lang="en-US" sz="2000" dirty="0"/>
              <a:t>Supply Chain</a:t>
            </a:r>
          </a:p>
          <a:p>
            <a:pPr marL="342900" indent="-306000" algn="l">
              <a:buFont typeface="Wingdings 2" charset="2"/>
              <a:buChar char=""/>
            </a:pPr>
            <a:r>
              <a:rPr lang="en-US" sz="2000" dirty="0"/>
              <a:t>Initial breach was in September 2019</a:t>
            </a:r>
          </a:p>
          <a:p>
            <a:pPr marL="342900" indent="-306000" algn="l">
              <a:buFont typeface="Wingdings 2" charset="2"/>
              <a:buChar char=""/>
            </a:pPr>
            <a:r>
              <a:rPr lang="en-US" sz="2000" dirty="0"/>
              <a:t>First malicious code injected was in February 2019</a:t>
            </a:r>
          </a:p>
          <a:p>
            <a:pPr marL="800100" lvl="1" indent="-306000">
              <a:buFont typeface="Wingdings 2" charset="2"/>
              <a:buChar char=""/>
            </a:pPr>
            <a:r>
              <a:rPr lang="en-US" sz="1600" dirty="0"/>
              <a:t>This was coined Sunburst</a:t>
            </a:r>
          </a:p>
          <a:p>
            <a:pPr marL="342900" indent="-306000" algn="l">
              <a:buFont typeface="Wingdings 2" charset="2"/>
              <a:buChar char=""/>
            </a:pPr>
            <a:r>
              <a:rPr lang="en-US" sz="2000" dirty="0"/>
              <a:t>Discovered by FireEye</a:t>
            </a:r>
          </a:p>
        </p:txBody>
      </p:sp>
    </p:spTree>
    <p:extLst>
      <p:ext uri="{BB962C8B-B14F-4D97-AF65-F5344CB8AC3E}">
        <p14:creationId xmlns:p14="http://schemas.microsoft.com/office/powerpoint/2010/main" val="1722928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6000F-DCA0-50DA-478E-60D92E65B094}"/>
              </a:ext>
            </a:extLst>
          </p:cNvPr>
          <p:cNvSpPr>
            <a:spLocks noGrp="1"/>
          </p:cNvSpPr>
          <p:nvPr>
            <p:ph type="title"/>
          </p:nvPr>
        </p:nvSpPr>
        <p:spPr>
          <a:xfrm>
            <a:off x="919119" y="581575"/>
            <a:ext cx="10353762" cy="970450"/>
          </a:xfrm>
        </p:spPr>
        <p:txBody>
          <a:bodyPr>
            <a:normAutofit fontScale="90000"/>
          </a:bodyPr>
          <a:lstStyle/>
          <a:p>
            <a:r>
              <a:rPr lang="en-US" dirty="0"/>
              <a:t>How Did They Gain Access and What Did They Do</a:t>
            </a:r>
          </a:p>
        </p:txBody>
      </p:sp>
      <p:sp>
        <p:nvSpPr>
          <p:cNvPr id="3" name="Content Placeholder 2">
            <a:extLst>
              <a:ext uri="{FF2B5EF4-FFF2-40B4-BE49-F238E27FC236}">
                <a16:creationId xmlns:a16="http://schemas.microsoft.com/office/drawing/2014/main" id="{DEBBED6D-4DB5-CDB5-0166-79CB2FA042FE}"/>
              </a:ext>
            </a:extLst>
          </p:cNvPr>
          <p:cNvSpPr>
            <a:spLocks noGrp="1"/>
          </p:cNvSpPr>
          <p:nvPr>
            <p:ph idx="1"/>
          </p:nvPr>
        </p:nvSpPr>
        <p:spPr/>
        <p:txBody>
          <a:bodyPr>
            <a:normAutofit/>
          </a:bodyPr>
          <a:lstStyle/>
          <a:p>
            <a:r>
              <a:rPr lang="en-US" sz="2400" dirty="0"/>
              <a:t>The most likely way was through a compromised Office 365 account</a:t>
            </a:r>
          </a:p>
          <a:p>
            <a:r>
              <a:rPr lang="en-US" sz="2400" dirty="0"/>
              <a:t>The password to this account was SolarWinds123 set by an intern</a:t>
            </a:r>
          </a:p>
          <a:p>
            <a:r>
              <a:rPr lang="en-US" sz="2400" dirty="0"/>
              <a:t>They then pushed code into the update that was then sent out to all networks using the Orion platform</a:t>
            </a:r>
          </a:p>
          <a:p>
            <a:r>
              <a:rPr lang="en-US" sz="2400" dirty="0"/>
              <a:t>The affected versions are 2019.4 through 2020.2.1 HF1</a:t>
            </a:r>
          </a:p>
          <a:p>
            <a:r>
              <a:rPr lang="en-US" sz="2400" dirty="0"/>
              <a:t>The tools used to get in were labeled SUNSPOT to match the theme of the sun</a:t>
            </a:r>
          </a:p>
          <a:p>
            <a:r>
              <a:rPr lang="en-US" sz="2400" dirty="0"/>
              <a:t>The NSA apparently did not know of the attack</a:t>
            </a:r>
          </a:p>
        </p:txBody>
      </p:sp>
    </p:spTree>
    <p:extLst>
      <p:ext uri="{BB962C8B-B14F-4D97-AF65-F5344CB8AC3E}">
        <p14:creationId xmlns:p14="http://schemas.microsoft.com/office/powerpoint/2010/main" val="4089848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66EF5-8DAB-9E0F-CF9D-7929B3AE9E2E}"/>
              </a:ext>
            </a:extLst>
          </p:cNvPr>
          <p:cNvSpPr>
            <a:spLocks noGrp="1"/>
          </p:cNvSpPr>
          <p:nvPr>
            <p:ph type="title"/>
          </p:nvPr>
        </p:nvSpPr>
        <p:spPr/>
        <p:txBody>
          <a:bodyPr/>
          <a:lstStyle/>
          <a:p>
            <a:r>
              <a:rPr lang="en-US" dirty="0"/>
              <a:t>Who was Affected</a:t>
            </a:r>
          </a:p>
        </p:txBody>
      </p:sp>
      <p:sp>
        <p:nvSpPr>
          <p:cNvPr id="3" name="Content Placeholder 2">
            <a:extLst>
              <a:ext uri="{FF2B5EF4-FFF2-40B4-BE49-F238E27FC236}">
                <a16:creationId xmlns:a16="http://schemas.microsoft.com/office/drawing/2014/main" id="{EC2D869B-09D9-A0F7-5647-74B05455E0AB}"/>
              </a:ext>
            </a:extLst>
          </p:cNvPr>
          <p:cNvSpPr>
            <a:spLocks noGrp="1"/>
          </p:cNvSpPr>
          <p:nvPr>
            <p:ph idx="1"/>
          </p:nvPr>
        </p:nvSpPr>
        <p:spPr/>
        <p:txBody>
          <a:bodyPr>
            <a:normAutofit fontScale="92500" lnSpcReduction="10000"/>
          </a:bodyPr>
          <a:lstStyle/>
          <a:p>
            <a:r>
              <a:rPr lang="en-US" dirty="0"/>
              <a:t>Those Affected include, Federal Agencies, but are not limited to</a:t>
            </a:r>
          </a:p>
          <a:p>
            <a:pPr lvl="1"/>
            <a:r>
              <a:rPr lang="en-US" dirty="0"/>
              <a:t>The NNSA </a:t>
            </a:r>
            <a:r>
              <a:rPr lang="en-US" sz="1800" dirty="0">
                <a:effectLst/>
                <a:latin typeface="Times New Roman" panose="02020603050405020304" pitchFamily="18" charset="0"/>
                <a:ea typeface="Calibri" panose="020F0502020204030204" pitchFamily="34" charset="0"/>
              </a:rPr>
              <a:t>or the National Nuclear Security Administration which monitors all of the nation’s nuclear arsenal</a:t>
            </a:r>
            <a:endParaRPr lang="en-US" dirty="0"/>
          </a:p>
          <a:p>
            <a:pPr lvl="1"/>
            <a:r>
              <a:rPr lang="en-US" dirty="0"/>
              <a:t>Department of Agriculture, Department of Defense, Department of Energy, which the NNSA is a part of, Department of Health and Human Services, Department of Homeland Security, Department of Labor, Department of State, Department of Transportation, and the Administrative Office of the United States Courts</a:t>
            </a:r>
          </a:p>
          <a:p>
            <a:r>
              <a:rPr lang="en-US" dirty="0"/>
              <a:t>Those affected include, private businesses, but are not limited to</a:t>
            </a:r>
          </a:p>
          <a:p>
            <a:pPr lvl="1"/>
            <a:r>
              <a:rPr lang="en-US" dirty="0"/>
              <a:t>Belkin, Cisco, Cox Communications, Equifax, Fidelis, FireEye themselves, Malwarebytes, Microsoft, Mimecast, Nvidia, Palo Alto Networks, Qualys, and </a:t>
            </a:r>
            <a:r>
              <a:rPr lang="en-US" dirty="0" err="1"/>
              <a:t>Vmware</a:t>
            </a:r>
            <a:endParaRPr lang="en-US" dirty="0"/>
          </a:p>
          <a:p>
            <a:r>
              <a:rPr lang="en-US" dirty="0"/>
              <a:t>“This wave of attacks targeted approximately 3,000 email accounts at more than 150 different organizations. While organizations in the United States received the largest share of attacks, targeted victims span at least 24 countries” (The Fly, 2021)</a:t>
            </a:r>
          </a:p>
        </p:txBody>
      </p:sp>
    </p:spTree>
    <p:extLst>
      <p:ext uri="{BB962C8B-B14F-4D97-AF65-F5344CB8AC3E}">
        <p14:creationId xmlns:p14="http://schemas.microsoft.com/office/powerpoint/2010/main" val="2533065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CB92B-DA81-13E6-8381-DB33C0840713}"/>
              </a:ext>
            </a:extLst>
          </p:cNvPr>
          <p:cNvSpPr>
            <a:spLocks noGrp="1"/>
          </p:cNvSpPr>
          <p:nvPr>
            <p:ph type="title"/>
          </p:nvPr>
        </p:nvSpPr>
        <p:spPr>
          <a:xfrm>
            <a:off x="913795" y="609923"/>
            <a:ext cx="3275751" cy="1829338"/>
          </a:xfrm>
        </p:spPr>
        <p:txBody>
          <a:bodyPr/>
          <a:lstStyle/>
          <a:p>
            <a:r>
              <a:rPr lang="en-US" dirty="0"/>
              <a:t>Damages</a:t>
            </a:r>
          </a:p>
        </p:txBody>
      </p:sp>
      <p:pic>
        <p:nvPicPr>
          <p:cNvPr id="5" name="Picture Placeholder 4">
            <a:extLst>
              <a:ext uri="{FF2B5EF4-FFF2-40B4-BE49-F238E27FC236}">
                <a16:creationId xmlns:a16="http://schemas.microsoft.com/office/drawing/2014/main" id="{F36ED6E3-1C4E-6213-8AE6-E99D86CF4F75}"/>
              </a:ext>
            </a:extLst>
          </p:cNvPr>
          <p:cNvPicPr>
            <a:picLocks noGrp="1" noChangeAspect="1"/>
          </p:cNvPicPr>
          <p:nvPr>
            <p:ph type="pic" idx="1"/>
          </p:nvPr>
        </p:nvPicPr>
        <p:blipFill>
          <a:blip r:embed="rId3"/>
          <a:srcRect l="20607" r="20607"/>
          <a:stretch>
            <a:fillRect/>
          </a:stretch>
        </p:blipFill>
        <p:spPr>
          <a:xfrm>
            <a:off x="4189547" y="0"/>
            <a:ext cx="7973458" cy="6858000"/>
          </a:xfrm>
          <a:prstGeom prst="rect">
            <a:avLst/>
          </a:prstGeom>
        </p:spPr>
      </p:pic>
      <p:sp>
        <p:nvSpPr>
          <p:cNvPr id="4" name="Text Placeholder 3">
            <a:extLst>
              <a:ext uri="{FF2B5EF4-FFF2-40B4-BE49-F238E27FC236}">
                <a16:creationId xmlns:a16="http://schemas.microsoft.com/office/drawing/2014/main" id="{34EDEBD3-83FC-782F-A597-72ED2F6D2660}"/>
              </a:ext>
            </a:extLst>
          </p:cNvPr>
          <p:cNvSpPr>
            <a:spLocks noGrp="1"/>
          </p:cNvSpPr>
          <p:nvPr>
            <p:ph type="body" sz="half" idx="2"/>
          </p:nvPr>
        </p:nvSpPr>
        <p:spPr>
          <a:xfrm>
            <a:off x="913795" y="2439261"/>
            <a:ext cx="3275751" cy="3376134"/>
          </a:xfrm>
        </p:spPr>
        <p:txBody>
          <a:bodyPr/>
          <a:lstStyle/>
          <a:p>
            <a:pPr marL="720000" lvl="1" indent="-270000">
              <a:lnSpc>
                <a:spcPct val="90000"/>
              </a:lnSpc>
              <a:buFont typeface="Wingdings 2" charset="2"/>
              <a:buChar char=""/>
            </a:pPr>
            <a:r>
              <a:rPr lang="en-US" sz="1700" dirty="0"/>
              <a:t>Amount Unknown</a:t>
            </a:r>
          </a:p>
          <a:p>
            <a:pPr marL="720000" lvl="1" indent="-270000">
              <a:lnSpc>
                <a:spcPct val="90000"/>
              </a:lnSpc>
              <a:buFont typeface="Wingdings 2" charset="2"/>
              <a:buChar char=""/>
            </a:pPr>
            <a:r>
              <a:rPr lang="en-US" sz="1700" dirty="0"/>
              <a:t>Estimates range from a few billion dollars to hundreds of billions of dollars</a:t>
            </a:r>
          </a:p>
          <a:p>
            <a:pPr marL="720000" lvl="1" indent="-270000">
              <a:lnSpc>
                <a:spcPct val="90000"/>
              </a:lnSpc>
              <a:buFont typeface="Wingdings 2" charset="2"/>
              <a:buChar char=""/>
            </a:pPr>
            <a:r>
              <a:rPr lang="en-US" sz="1700" dirty="0"/>
              <a:t>The stock for SolarWinds dropped from $52 before the attack to only $8.38</a:t>
            </a:r>
          </a:p>
          <a:p>
            <a:pPr marL="720000" lvl="1" indent="-270000">
              <a:lnSpc>
                <a:spcPct val="90000"/>
              </a:lnSpc>
              <a:buFont typeface="Wingdings 2" charset="2"/>
              <a:buChar char=""/>
            </a:pPr>
            <a:r>
              <a:rPr lang="en-US" sz="1700" dirty="0"/>
              <a:t>Their net income also dropped from $164.8 million to -$929 million</a:t>
            </a:r>
          </a:p>
          <a:p>
            <a:pPr marL="285750" indent="-285750">
              <a:buFont typeface="Wingdings" panose="05000000000000000000" pitchFamily="2" charset="2"/>
              <a:buChar char="v"/>
            </a:pPr>
            <a:endParaRPr lang="en-US" dirty="0"/>
          </a:p>
        </p:txBody>
      </p:sp>
    </p:spTree>
    <p:extLst>
      <p:ext uri="{BB962C8B-B14F-4D97-AF65-F5344CB8AC3E}">
        <p14:creationId xmlns:p14="http://schemas.microsoft.com/office/powerpoint/2010/main" val="3950395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1640F-3ED7-DB51-A4A4-5679C973E60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11556E8-3388-82A6-E2C0-0CC49EC8F1D4}"/>
              </a:ext>
            </a:extLst>
          </p:cNvPr>
          <p:cNvSpPr>
            <a:spLocks noGrp="1"/>
          </p:cNvSpPr>
          <p:nvPr>
            <p:ph idx="1"/>
          </p:nvPr>
        </p:nvSpPr>
        <p:spPr/>
        <p:txBody>
          <a:bodyPr/>
          <a:lstStyle/>
          <a:p>
            <a:r>
              <a:rPr lang="en-US" dirty="0"/>
              <a:t>You should always be ready to kill a software program no matter how needed it is</a:t>
            </a:r>
          </a:p>
          <a:p>
            <a:r>
              <a:rPr lang="en-US" dirty="0"/>
              <a:t>Always be scanning with an IDS, Intrusion Detection System, and an IPS, Intrusion Prevention System</a:t>
            </a:r>
          </a:p>
          <a:p>
            <a:r>
              <a:rPr lang="en-US" dirty="0"/>
              <a:t>Always stay up to date on all software unless it is known that the update is not as secure as the one running currently</a:t>
            </a:r>
          </a:p>
          <a:p>
            <a:r>
              <a:rPr lang="en-US" dirty="0"/>
              <a:t>Always stay up to date on knowledge of what software has a vulnerability that might be discovered or not</a:t>
            </a:r>
          </a:p>
          <a:p>
            <a:r>
              <a:rPr lang="en-US" dirty="0"/>
              <a:t>If something has been compromised kill it and go through an extensive check to see what the threat actor gained access to</a:t>
            </a:r>
          </a:p>
          <a:p>
            <a:r>
              <a:rPr lang="en-US" dirty="0"/>
              <a:t>Always have password policies in place to help protect against weak passwords</a:t>
            </a:r>
          </a:p>
        </p:txBody>
      </p:sp>
    </p:spTree>
    <p:extLst>
      <p:ext uri="{BB962C8B-B14F-4D97-AF65-F5344CB8AC3E}">
        <p14:creationId xmlns:p14="http://schemas.microsoft.com/office/powerpoint/2010/main" val="25112456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139</TotalTime>
  <Words>1113</Words>
  <Application>Microsoft Office PowerPoint</Application>
  <PresentationFormat>Widescreen</PresentationFormat>
  <Paragraphs>101</Paragraphs>
  <Slides>10</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Calisto MT</vt:lpstr>
      <vt:lpstr>Times New Roman</vt:lpstr>
      <vt:lpstr>Wingdings</vt:lpstr>
      <vt:lpstr>Wingdings 2</vt:lpstr>
      <vt:lpstr>Slate</vt:lpstr>
      <vt:lpstr>SolarWinds Attack</vt:lpstr>
      <vt:lpstr>Who is SolarWinds</vt:lpstr>
      <vt:lpstr>What is Orion</vt:lpstr>
      <vt:lpstr>Who Was Responsible</vt:lpstr>
      <vt:lpstr>The Attack</vt:lpstr>
      <vt:lpstr>How Did They Gain Access and What Did They Do</vt:lpstr>
      <vt:lpstr>Who was Affected</vt:lpstr>
      <vt:lpstr>Damages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SolarWinds</dc:title>
  <dc:creator>Thomas Hamilton</dc:creator>
  <cp:lastModifiedBy>Thomas Hamilton</cp:lastModifiedBy>
  <cp:revision>1</cp:revision>
  <dcterms:created xsi:type="dcterms:W3CDTF">2023-04-19T01:37:31Z</dcterms:created>
  <dcterms:modified xsi:type="dcterms:W3CDTF">2023-04-19T03:56:36Z</dcterms:modified>
</cp:coreProperties>
</file>

<file path=docProps/thumbnail.jpeg>
</file>